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2" r:id="rId5"/>
    <p:sldId id="266" r:id="rId6"/>
    <p:sldId id="259" r:id="rId7"/>
    <p:sldId id="260" r:id="rId8"/>
    <p:sldId id="264" r:id="rId9"/>
    <p:sldId id="265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>
      <p:cViewPr varScale="1">
        <p:scale>
          <a:sx n="128" d="100"/>
          <a:sy n="128" d="100"/>
        </p:scale>
        <p:origin x="512" y="176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5/28/20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5/28/20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Rectangle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D2365B-5397-4552-89D2-3C31D6B894C4}" type="datetime1">
              <a:rPr lang="en-US" smtClean="0"/>
              <a:t>5/28/20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D474-84CF-40A5-B032-DFFDE135438A}" type="datetime1">
              <a:rPr lang="en-US" smtClean="0"/>
              <a:t>5/28/20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C6EF-6B90-465F-AC36-47BDECADBD65}" type="datetime1">
              <a:rPr lang="en-US" smtClean="0"/>
              <a:t>5/28/20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4A86-2703-4937-ABF7-D8FBDB5C3D3E}" type="datetime1">
              <a:rPr lang="en-US" smtClean="0"/>
              <a:t>5/28/20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2F23-BD92-4B7B-9DFF-42EEC8F21ED4}" type="datetime1">
              <a:rPr lang="en-US" smtClean="0"/>
              <a:t>5/28/20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7EA-8738-442B-ADC7-3A7E6F5C49CD}" type="datetime1">
              <a:rPr lang="en-US" smtClean="0"/>
              <a:t>5/28/20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692D-78A6-499F-901A-E660774CC8EE}" type="datetime1">
              <a:rPr lang="en-US" smtClean="0"/>
              <a:t>5/28/20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F355-F21B-43C0-ABBD-B5AEBBE279A6}" type="datetime1">
              <a:rPr lang="en-US" smtClean="0"/>
              <a:t>5/28/20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95E7-F437-40FB-91EE-0B08B57CB523}" type="datetime1">
              <a:rPr lang="en-US" smtClean="0"/>
              <a:t>5/28/20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9EEF-87D9-4049-9A5D-A2B5E4C83A85}" type="datetime1">
              <a:rPr lang="en-US" smtClean="0"/>
              <a:t>5/28/20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992-82F2-4752-BCD7-4BDCCFA26099}" type="datetime1">
              <a:rPr lang="en-US" smtClean="0"/>
              <a:t>5/28/20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590C4DA-EDE6-465C-B91D-0B6D7078AFBA}" type="datetime1">
              <a:rPr lang="en-US" smtClean="0"/>
              <a:pPr/>
              <a:t>5/28/20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INFO@ABAYPAINTS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7CDB25-324F-4947-B74F-66B9D98D45FB}"/>
              </a:ext>
            </a:extLst>
          </p:cNvPr>
          <p:cNvSpPr txBox="1"/>
          <p:nvPr/>
        </p:nvSpPr>
        <p:spPr>
          <a:xfrm>
            <a:off x="7802217" y="3890377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28ECD3-B312-F74F-9425-77BE4D2F8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1143000"/>
            <a:ext cx="4280474" cy="411480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0CBE7C5E-02A6-254E-BB7D-6FEA1470A3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1" y="3438939"/>
            <a:ext cx="335280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-76200"/>
            <a:ext cx="10971372" cy="10668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293812" y="1447801"/>
            <a:ext cx="10287000" cy="4190999"/>
          </a:xfrm>
        </p:spPr>
        <p:txBody>
          <a:bodyPr>
            <a:normAutofit fontScale="92500"/>
          </a:bodyPr>
          <a:lstStyle/>
          <a:p>
            <a:r>
              <a:rPr lang="en-US" dirty="0"/>
              <a:t>MY NAME IS JESAL MEHTA (CEO) OF ABAY ESDEE PAINTS</a:t>
            </a:r>
          </a:p>
          <a:p>
            <a:r>
              <a:rPr lang="en-US" dirty="0"/>
              <a:t>ABAY ESDEE PAINTS IS A PAINT MANUFACTURING COMPANY SINCE PAST 10 YEARS. WE PRODUCE ALL TYPE OF DECORATIVE, INDUSTRIAL, WOOD, AUTOMOTIVE &amp; CUSTOMIZED SPECIALITY COATINGS.</a:t>
            </a:r>
          </a:p>
          <a:p>
            <a:r>
              <a:rPr lang="en-US" dirty="0"/>
              <a:t>OUR COMPANY IS JOINT VENTURE WITH ESDEE PAINTS LTD, INDIA WHICH IS 1 OF THE LARGEST PRIVATELY OWNED PAINT MANUFACTURING COMPANY IN INDIA. ITS HAVING 6 MANUFACTURING PLANTS ACROSS INDIA. ITS WELL KNOWN FOR ITS DECORATIVE, INDUSTRIAL, WOOD AND AUTOMOTIVE REFINISH PAINTS. </a:t>
            </a:r>
          </a:p>
        </p:txBody>
      </p:sp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-76200"/>
            <a:ext cx="10971372" cy="1066800"/>
          </a:xfrm>
        </p:spPr>
        <p:txBody>
          <a:bodyPr/>
          <a:lstStyle/>
          <a:p>
            <a:r>
              <a:rPr lang="en-US" dirty="0"/>
              <a:t>Business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293812" y="1219201"/>
            <a:ext cx="10287000" cy="495299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AT PRESENT WE SEE A LOT OF DEMAND FOR WATER BASE EXTERIOR FLOOR COATING/ROAD MARKING PAINT.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RESIDENTIAL PROJECT, MANY CUSTOMER STILL USE THE TRADIONAL TERAZZO TILE AND THIS CAN BE CHANGED TO COLORED PAVER BLOCKS WITH THIS PAINT.</a:t>
            </a:r>
          </a:p>
          <a:p>
            <a:pPr lvl="1"/>
            <a:r>
              <a:rPr lang="en-US" dirty="0"/>
              <a:t>FOR INDUSTIAL FLOOR COATING- WE ARE GETTING LOT OF DEMAND FROM THE HEALTH SECTOR, FOOD &amp; WATER BOTTLING MANUFACTURING PLANTS- DUE TO HYGENIE CONCERNS SET FROM THE MINISTRY OF HEALTH.</a:t>
            </a:r>
          </a:p>
          <a:p>
            <a:pPr lvl="1"/>
            <a:r>
              <a:rPr lang="en-US" dirty="0"/>
              <a:t>WOOD COATING- AS ETHIOPIA HAS GOOD QUALITY OF WOOD WE HAVE MORE AND MORE CLIENTS IN WOOD &amp; FURNITURE WORKSHOPS- GOOD QUALITY OF FINAL PRODUCT IS IN DEMAND FROM PRIVATE SECTOR LIKE 2K POLYURETHANE PAINTS AND METALIC 2K POLYURETHANE PAINTS. </a:t>
            </a:r>
          </a:p>
          <a:p>
            <a:pPr marL="330200" lvl="1" indent="0">
              <a:buNone/>
            </a:pPr>
            <a:endParaRPr lang="en-US" dirty="0"/>
          </a:p>
          <a:p>
            <a:pPr marL="330200" lvl="1" indent="0">
              <a:buNone/>
            </a:pPr>
            <a:r>
              <a:rPr lang="en-US" dirty="0"/>
              <a:t>SO WE AS A COMPANY THRIVE TO DEVELOP NEW PRODUCTS FOR ALL OUR CUSTOMERS </a:t>
            </a:r>
          </a:p>
        </p:txBody>
      </p:sp>
    </p:spTree>
    <p:extLst>
      <p:ext uri="{BB962C8B-B14F-4D97-AF65-F5344CB8AC3E}">
        <p14:creationId xmlns:p14="http://schemas.microsoft.com/office/powerpoint/2010/main" val="42215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1812" y="-76200"/>
            <a:ext cx="11353800" cy="1066800"/>
          </a:xfrm>
        </p:spPr>
        <p:txBody>
          <a:bodyPr/>
          <a:lstStyle/>
          <a:p>
            <a:r>
              <a:rPr lang="en-US" u="sng" dirty="0"/>
              <a:t>Advantages of </a:t>
            </a:r>
            <a:r>
              <a:rPr lang="en-US" b="1" u="sng" dirty="0">
                <a:solidFill>
                  <a:srgbClr val="FF0000"/>
                </a:solidFill>
              </a:rPr>
              <a:t>TUFLOR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BC38E2D-938C-44D1-B99F-B7650C7BD3CE}"/>
              </a:ext>
            </a:extLst>
          </p:cNvPr>
          <p:cNvSpPr txBox="1">
            <a:spLocks/>
          </p:cNvSpPr>
          <p:nvPr/>
        </p:nvSpPr>
        <p:spPr>
          <a:xfrm>
            <a:off x="455612" y="1066800"/>
            <a:ext cx="11506200" cy="4876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TUFLOR</a:t>
            </a:r>
            <a:r>
              <a:rPr lang="en-US" sz="2400" dirty="0"/>
              <a:t> IS A CROSS LINKED ACRYLIC WATER BASED EMULSION FOR FLOOR COATING WITH HIGH SOLIDS FILM AND BETTER OPACITY WITH A RICH.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TUFLOR</a:t>
            </a:r>
            <a:r>
              <a:rPr lang="en-US" sz="2400" dirty="0"/>
              <a:t> CAN BE APPLIED DIRECTLY ON PAVER BLOCKS, CONCRETE/ASPHALT ROADS. IT CAN BE USED AS A ROAD MARKING PAINT WATER BASE. IT CAN BE APPLIED AT AIRPORT PARKING LOTS, OPEN SPORTS GROUND AND UNDER SEATING AREA OF SPECTATORS IN STADIUM.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TUFLOR</a:t>
            </a:r>
            <a:r>
              <a:rPr lang="en-US" sz="2400" dirty="0"/>
              <a:t> HAS EXCELLENT PENETRATION &amp; STRENGTH WHICH MAKES IT IDEAL PRODUCT FOR PAINTING OVER INTERLOCKING BLOCKS AND CONCRETE/ASPHALT FLOORS.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TUFLOR</a:t>
            </a:r>
            <a:r>
              <a:rPr lang="en-US" sz="2400" dirty="0"/>
              <a:t> HAS LONG DURABILITY, SO LESS FREQUENCY OF REPAINTING.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TUFLOR</a:t>
            </a:r>
            <a:r>
              <a:rPr lang="en-US" sz="2400" dirty="0"/>
              <a:t> IS UV RESISTANT FOR EXTERIOR APPLICATION.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TUFLOR</a:t>
            </a:r>
            <a:r>
              <a:rPr lang="en-US" sz="2400" dirty="0"/>
              <a:t> HAS MANY COLOR OPTIONS TO DECORATE THE FLOOR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TUFLOR</a:t>
            </a:r>
            <a:r>
              <a:rPr lang="en-US" sz="2400" dirty="0"/>
              <a:t> IS A LOW VOC PRODUCT AND ECO FRIENDLY.</a:t>
            </a:r>
          </a:p>
        </p:txBody>
      </p:sp>
    </p:spTree>
    <p:extLst>
      <p:ext uri="{BB962C8B-B14F-4D97-AF65-F5344CB8AC3E}">
        <p14:creationId xmlns:p14="http://schemas.microsoft.com/office/powerpoint/2010/main" val="390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455A08-673F-E145-9CD7-7D06E9EAF4D4}"/>
              </a:ext>
            </a:extLst>
          </p:cNvPr>
          <p:cNvSpPr txBox="1"/>
          <p:nvPr/>
        </p:nvSpPr>
        <p:spPr>
          <a:xfrm>
            <a:off x="0" y="814864"/>
            <a:ext cx="11809412" cy="553997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TUFLOR</a:t>
            </a:r>
            <a:r>
              <a:rPr lang="en-US" altLang="en-US" sz="2400" dirty="0">
                <a:latin typeface="Calibri" panose="020F0502020204030204" pitchFamily="34" charset="0"/>
              </a:rPr>
              <a:t> IS FAST DRYING COMPARED TO SOLVENT BASE, ALLOWING FOR QUICKER TRAFFIC       RELEASE DURING OPERATION.</a:t>
            </a:r>
          </a:p>
          <a:p>
            <a:pPr>
              <a:buFontTx/>
              <a:buChar char="•"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TUFLOR</a:t>
            </a:r>
            <a:r>
              <a:rPr lang="en-US" altLang="en-US" sz="2400" dirty="0">
                <a:latin typeface="Calibri" panose="020F0502020204030204" pitchFamily="34" charset="0"/>
              </a:rPr>
              <a:t> HAS HIGHER PRODUCTIVITY, LESS TIME FOR APPLICATION EVEN UNDER HIGH HUMIDITY AND CAN BE SPRAYED BY AIR/AIRLESS SPRAY MACHINE.</a:t>
            </a:r>
          </a:p>
          <a:p>
            <a:pPr>
              <a:buFontTx/>
              <a:buChar char="•"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TUFLOR</a:t>
            </a:r>
            <a:r>
              <a:rPr lang="en-US" altLang="en-US" sz="2400" dirty="0">
                <a:latin typeface="Calibri" panose="020F0502020204030204" pitchFamily="34" charset="0"/>
              </a:rPr>
              <a:t> HAS ENHANCED GLASS BEADS RETENTION RESULTING HIGHER LONG TERM RETROREFECTIVITY.</a:t>
            </a:r>
          </a:p>
          <a:p>
            <a:pPr>
              <a:buFontTx/>
              <a:buChar char="•"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TUFLOR</a:t>
            </a:r>
            <a:r>
              <a:rPr lang="en-US" altLang="en-US" sz="2400" dirty="0">
                <a:latin typeface="Calibri" panose="020F0502020204030204" pitchFamily="34" charset="0"/>
              </a:rPr>
              <a:t> DOES NOT SOFTEN ON ENVIORNMENTAL HEAT, HENCE LOW DIRT PICK UP.</a:t>
            </a: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TUFLOR</a:t>
            </a:r>
            <a:r>
              <a:rPr lang="en-US" altLang="en-US" sz="2400" dirty="0">
                <a:latin typeface="Calibri" panose="020F0502020204030204" pitchFamily="34" charset="0"/>
              </a:rPr>
              <a:t> IS SAFER TO HANDLE, HEATING IS NOT REQUIRED AND EASIER TO HANDLE WASTE.</a:t>
            </a:r>
          </a:p>
          <a:p>
            <a:pPr>
              <a:buFontTx/>
              <a:buChar char="•"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TUFLOR</a:t>
            </a:r>
            <a:r>
              <a:rPr lang="en-US" altLang="en-US" sz="2400" dirty="0">
                <a:latin typeface="Calibri" panose="020F0502020204030204" pitchFamily="34" charset="0"/>
              </a:rPr>
              <a:t> WATERBORN APPLICATION PROVIDES AN OVERALL COST BENEFIT.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-76200"/>
            <a:ext cx="10971372" cy="1066800"/>
          </a:xfrm>
        </p:spPr>
        <p:txBody>
          <a:bodyPr/>
          <a:lstStyle/>
          <a:p>
            <a:r>
              <a:rPr lang="en-US" dirty="0"/>
              <a:t>Our Product &amp; Method of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2" y="1143000"/>
            <a:ext cx="6096000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TUFLOR:</a:t>
            </a:r>
          </a:p>
          <a:p>
            <a:r>
              <a:rPr lang="en-US" b="1" u="sng" dirty="0"/>
              <a:t>Method of Application: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 ANY CRACKS ON THE FLOOR WITH APPROPRIATE CRACK FILLER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ONE COAT OF </a:t>
            </a:r>
            <a:r>
              <a:rPr lang="en-US" dirty="0">
                <a:solidFill>
                  <a:srgbClr val="FF0000"/>
                </a:solidFill>
              </a:rPr>
              <a:t>TUFLOR </a:t>
            </a:r>
            <a:r>
              <a:rPr lang="en-US" dirty="0"/>
              <a:t>DILUTED BY 25% AS PRIMER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2</a:t>
            </a:r>
            <a:r>
              <a:rPr lang="en-US" baseline="30000" dirty="0"/>
              <a:t>ND</a:t>
            </a:r>
            <a:r>
              <a:rPr lang="en-US" dirty="0"/>
              <a:t> COAT OF TUFLOR WITH OUT DILUTION, DIRECLTLY.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3</a:t>
            </a:r>
            <a:r>
              <a:rPr lang="en-US" baseline="30000" dirty="0"/>
              <a:t>RD</a:t>
            </a:r>
            <a:r>
              <a:rPr lang="en-US" dirty="0"/>
              <a:t> COAT OF TUFLOR WITH OUT DILUTION FOR BETTER FILM BUILDUP OF PAINT.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303EF-12A5-6842-985F-20B053DD9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22" y="990600"/>
            <a:ext cx="458796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52400"/>
            <a:ext cx="10971372" cy="1066800"/>
          </a:xfrm>
        </p:spPr>
        <p:txBody>
          <a:bodyPr/>
          <a:lstStyle/>
          <a:p>
            <a:r>
              <a:rPr lang="en-US" dirty="0"/>
              <a:t>Cost of TUFLOR per M2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3838385"/>
              </p:ext>
            </p:extLst>
          </p:nvPr>
        </p:nvGraphicFramePr>
        <p:xfrm>
          <a:off x="1827212" y="1593403"/>
          <a:ext cx="8534399" cy="28328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466">
                  <a:extLst>
                    <a:ext uri="{9D8B030D-6E8A-4147-A177-3AD203B41FA5}">
                      <a16:colId xmlns:a16="http://schemas.microsoft.com/office/drawing/2014/main" val="3750257492"/>
                    </a:ext>
                  </a:extLst>
                </a:gridCol>
              </a:tblGrid>
              <a:tr h="7269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 TYPE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 PER PAIL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COVERAGE /M2 OF PAIL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 PER M2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TUFLOR 25% DILUTION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3000.00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37.50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TUFLOR 2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COAT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3000.00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60.00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TUFLOR 3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COAT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ONLY IF REQUIRED)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3000.00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60.00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LABOUR COST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20.00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COST / M2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2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177.50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4812" y="5962168"/>
            <a:ext cx="976963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* Cost of product could change depending on cement plastering, paver blocks porous &amp; total area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38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0"/>
            <a:ext cx="10971372" cy="10668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371600"/>
            <a:ext cx="10971372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TECHNICAL DATA SHEET OF </a:t>
            </a:r>
            <a:r>
              <a:rPr lang="en-US" b="1" dirty="0">
                <a:solidFill>
                  <a:srgbClr val="FF0000"/>
                </a:solidFill>
              </a:rPr>
              <a:t>TUFLOR</a:t>
            </a:r>
            <a:r>
              <a:rPr lang="en-US" dirty="0"/>
              <a:t> PRODUCT, IT SHALL BE AVAILBLE WITH OUR SALES TEAM OR PLS EMAIL US ON OUR COMPANY ADDRESS. </a:t>
            </a:r>
          </a:p>
          <a:p>
            <a:r>
              <a:rPr lang="en-US" dirty="0"/>
              <a:t>FOR ONSITE PRODUCT SAMPLING PLS BOOK DATE AND TIME WITH OUR SALES TEAM.</a:t>
            </a:r>
          </a:p>
          <a:p>
            <a:r>
              <a:rPr lang="en-US" dirty="0"/>
              <a:t>FOR COLOR CONSULATION AND FOR CHECKING APPLICATED SITES PLS BOOK APPOINTMENT WITH OUR SALES TEAM. </a:t>
            </a:r>
          </a:p>
          <a:p>
            <a:r>
              <a:rPr lang="en-US" dirty="0"/>
              <a:t>PRODUCT AVAILABILTIY IS AT COMPANY HEAD OFFICE OR OUR RETAIL SHOWROOM IN SARIS NEAR BUNNA BOARD MULLEGE BUILDING GROUND FLOOR. </a:t>
            </a:r>
          </a:p>
          <a:p>
            <a:r>
              <a:rPr lang="en-US" dirty="0"/>
              <a:t>PLS JOIN OUR TELEGRAM CHANNEL </a:t>
            </a:r>
            <a:r>
              <a:rPr lang="en-US" b="1" dirty="0">
                <a:solidFill>
                  <a:srgbClr val="FF0000"/>
                </a:solidFill>
              </a:rPr>
              <a:t>@ABAYPAINT </a:t>
            </a:r>
            <a:r>
              <a:rPr lang="en-US" dirty="0"/>
              <a:t>FOR MORE INFORMATION OF OUR PRODUCT RANGE AND NEW PAINT TECHNOLOGIES. </a:t>
            </a:r>
          </a:p>
        </p:txBody>
      </p:sp>
    </p:spTree>
    <p:extLst>
      <p:ext uri="{BB962C8B-B14F-4D97-AF65-F5344CB8AC3E}">
        <p14:creationId xmlns:p14="http://schemas.microsoft.com/office/powerpoint/2010/main" val="26243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6200"/>
            <a:ext cx="10971372" cy="1066800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293812" y="1524001"/>
            <a:ext cx="10287000" cy="4190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JELARAM ESDEE MANUFACTURING PLC (ABAY ESDEE PAINTS)</a:t>
            </a:r>
          </a:p>
          <a:p>
            <a:r>
              <a:rPr lang="en-US" dirty="0"/>
              <a:t>GOFA GABRIEL, OPPOISTE GAKY ENGINNERING, HONDA SHOWROOM, NEAR BETHEFAGE CHURCH</a:t>
            </a:r>
          </a:p>
          <a:p>
            <a:r>
              <a:rPr lang="en-US" dirty="0"/>
              <a:t>TEL: +251114672867 / +25111471240 </a:t>
            </a:r>
          </a:p>
          <a:p>
            <a:r>
              <a:rPr lang="en-US" dirty="0"/>
              <a:t>SALES: +251922452563/65/66, +251912199093, +251910479781</a:t>
            </a:r>
          </a:p>
          <a:p>
            <a:r>
              <a:rPr lang="en-US" dirty="0"/>
              <a:t>REGIONAL SALES: +251933656874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INFO@ABAYPAINTS.COM</a:t>
            </a:r>
            <a:endParaRPr lang="en-US" dirty="0"/>
          </a:p>
          <a:p>
            <a:r>
              <a:rPr lang="en-US" dirty="0"/>
              <a:t>WEBSITE: WWW.ABAYPAINTS.COM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4B9179-77F8-A843-9EDA-3FE790D93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5638801"/>
            <a:ext cx="3860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presentation on product or serv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ales presentation on product or service.potx" id="{BB6578FA-E30D-45EC-B849-CACB373ADC90}" vid="{5A523E24-2D1D-4F75-BD91-64E0BBADB4AA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sales presentation on product or service</Template>
  <TotalTime>3062</TotalTime>
  <Words>737</Words>
  <Application>Microsoft Macintosh PowerPoint</Application>
  <PresentationFormat>Custom</PresentationFormat>
  <Paragraphs>76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Corbel</vt:lpstr>
      <vt:lpstr>Sales presentation on product or service</vt:lpstr>
      <vt:lpstr>PowerPoint Presentation</vt:lpstr>
      <vt:lpstr>Introduction</vt:lpstr>
      <vt:lpstr>Business Opportunities</vt:lpstr>
      <vt:lpstr>Advantages of TUFLOR</vt:lpstr>
      <vt:lpstr>PowerPoint Presentation</vt:lpstr>
      <vt:lpstr>Our Product &amp; Method of Application</vt:lpstr>
      <vt:lpstr>Cost of TUFLOR per M2</vt:lpstr>
      <vt:lpstr>Next Steps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Selling a Product or Service</dc:title>
  <dc:creator>Jesal Mehta</dc:creator>
  <cp:lastModifiedBy>jelaramesdee@outlook.com</cp:lastModifiedBy>
  <cp:revision>33</cp:revision>
  <dcterms:created xsi:type="dcterms:W3CDTF">2019-06-01T16:32:37Z</dcterms:created>
  <dcterms:modified xsi:type="dcterms:W3CDTF">2020-05-28T09:22:42Z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